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85000" cy="43192700"/>
  <p:notesSz cx="6858000" cy="9144000"/>
  <p:custDataLst>
    <p:tags r:id="rId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A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D164EA-7A24-476D-AF71-0EF09DAC0044}">
  <a:tblStyle styleId="{97D164EA-7A24-476D-AF71-0EF09DAC004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949BD49-F0C8-4C70-9658-02D18DBD72B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2554" y="1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"/>
          <p:cNvSpPr/>
          <p:nvPr/>
        </p:nvSpPr>
        <p:spPr>
          <a:xfrm>
            <a:off x="-1" y="40774961"/>
            <a:ext cx="32385000" cy="24081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i="0" u="none" strike="noStrike" cap="none" dirty="0" smtClean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II 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Encontro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Debates 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sobre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Educação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Básica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 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Formação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Professores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do Centro-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Oeste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</a:t>
            </a:r>
            <a:r>
              <a:rPr lang="en-US" sz="2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Edeb</a:t>
            </a:r>
            <a:r>
              <a:rPr lang="en-US" sz="2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Fop)</a:t>
            </a:r>
            <a:endParaRPr sz="2800" b="1" i="0" u="none" strike="noStrike" cap="none" dirty="0">
              <a:solidFill>
                <a:schemeClr val="tx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i="0" u="none" strike="noStrike" cap="none" dirty="0" smtClean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Cuiabá/MT </a:t>
            </a:r>
            <a:r>
              <a:rPr lang="en-US" sz="2800" b="1" i="0" u="none" strike="noStrike" cap="none" dirty="0">
                <a:solidFill>
                  <a:schemeClr val="tx1"/>
                </a:solidFill>
                <a:sym typeface="Arial"/>
              </a:rPr>
              <a:t>– </a:t>
            </a:r>
            <a:endParaRPr sz="2800" b="0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grpSp>
        <p:nvGrpSpPr>
          <p:cNvPr id="112" name="Google Shape;112;p1"/>
          <p:cNvGrpSpPr/>
          <p:nvPr/>
        </p:nvGrpSpPr>
        <p:grpSpPr>
          <a:xfrm>
            <a:off x="-32552" y="6354467"/>
            <a:ext cx="32384928" cy="3447597"/>
            <a:chOff x="0" y="-9525"/>
            <a:chExt cx="2709333" cy="288427"/>
          </a:xfrm>
          <a:solidFill>
            <a:srgbClr val="00B050"/>
          </a:solidFill>
        </p:grpSpPr>
        <p:sp>
          <p:nvSpPr>
            <p:cNvPr id="113" name="Google Shape;113;p1"/>
            <p:cNvSpPr/>
            <p:nvPr/>
          </p:nvSpPr>
          <p:spPr>
            <a:xfrm>
              <a:off x="0" y="0"/>
              <a:ext cx="2709333" cy="278902"/>
            </a:xfrm>
            <a:custGeom>
              <a:avLst/>
              <a:gdLst/>
              <a:ahLst/>
              <a:cxnLst/>
              <a:rect l="l" t="t" r="r" b="b"/>
              <a:pathLst>
                <a:path w="2709333" h="278902" extrusionOk="0">
                  <a:moveTo>
                    <a:pt x="0" y="0"/>
                  </a:moveTo>
                  <a:lnTo>
                    <a:pt x="2709333" y="0"/>
                  </a:lnTo>
                  <a:lnTo>
                    <a:pt x="2709333" y="278902"/>
                  </a:lnTo>
                  <a:lnTo>
                    <a:pt x="0" y="2789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 txBox="1"/>
            <p:nvPr/>
          </p:nvSpPr>
          <p:spPr>
            <a:xfrm>
              <a:off x="0" y="-9525"/>
              <a:ext cx="2709300" cy="288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0775" tIns="50775" rIns="50775" bIns="50775" anchor="ctr" anchorCtr="0">
              <a:noAutofit/>
            </a:bodyPr>
            <a:lstStyle/>
            <a:p>
              <a:pPr marL="0" marR="0" lvl="0" indent="0" algn="ctr" rtl="0">
                <a:lnSpc>
                  <a:spcPct val="299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5" name="Google Shape;115;p1"/>
          <p:cNvCxnSpPr/>
          <p:nvPr/>
        </p:nvCxnSpPr>
        <p:spPr>
          <a:xfrm flipV="1">
            <a:off x="-32552" y="3418836"/>
            <a:ext cx="32425181" cy="98088"/>
          </a:xfrm>
          <a:prstGeom prst="straightConnector1">
            <a:avLst/>
          </a:prstGeom>
          <a:noFill/>
          <a:ln w="762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p1"/>
          <p:cNvSpPr txBox="1"/>
          <p:nvPr/>
        </p:nvSpPr>
        <p:spPr>
          <a:xfrm>
            <a:off x="2257426" y="2907604"/>
            <a:ext cx="24526800" cy="30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92000" rIns="0" bIns="0" anchor="ctr" anchorCtr="0">
            <a:noAutofit/>
          </a:bodyPr>
          <a:lstStyle/>
          <a:p>
            <a:pPr marL="0" marR="0" lvl="0" indent="0" rtl="0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97"/>
              <a:buFont typeface="Arial"/>
              <a:buNone/>
            </a:pPr>
            <a:r>
              <a:rPr lang="en-US" sz="6600" b="1" i="0" u="none" strike="noStrike" cap="none" dirty="0" smtClean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TÍTULO DO TRABALHO</a:t>
            </a:r>
            <a:endParaRPr sz="900" b="0" i="0" u="none" strike="noStrike" cap="none" dirty="0">
              <a:solidFill>
                <a:srgbClr val="00B050"/>
              </a:solidFill>
              <a:sym typeface="Arial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1904998" y="6102741"/>
            <a:ext cx="13578281" cy="3335015"/>
          </a:xfrm>
          <a:custGeom>
            <a:avLst/>
            <a:gdLst/>
            <a:ahLst/>
            <a:cxnLst/>
            <a:rect l="l" t="t" r="r" b="b"/>
            <a:pathLst>
              <a:path w="5061801" h="1243249" extrusionOk="0">
                <a:moveTo>
                  <a:pt x="0" y="0"/>
                </a:moveTo>
                <a:lnTo>
                  <a:pt x="5061801" y="0"/>
                </a:lnTo>
                <a:lnTo>
                  <a:pt x="5061801" y="1243249"/>
                </a:lnTo>
                <a:lnTo>
                  <a:pt x="0" y="1243249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Google Shape;118;p1"/>
          <p:cNvGrpSpPr/>
          <p:nvPr/>
        </p:nvGrpSpPr>
        <p:grpSpPr>
          <a:xfrm>
            <a:off x="1832362" y="6244935"/>
            <a:ext cx="28695448" cy="3534096"/>
            <a:chOff x="-7081" y="0"/>
            <a:chExt cx="5068882" cy="1329257"/>
          </a:xfrm>
        </p:grpSpPr>
        <p:sp>
          <p:nvSpPr>
            <p:cNvPr id="119" name="Google Shape;119;p1"/>
            <p:cNvSpPr/>
            <p:nvPr/>
          </p:nvSpPr>
          <p:spPr>
            <a:xfrm>
              <a:off x="0" y="0"/>
              <a:ext cx="5061801" cy="1243249"/>
            </a:xfrm>
            <a:custGeom>
              <a:avLst/>
              <a:gdLst/>
              <a:ahLst/>
              <a:cxnLst/>
              <a:rect l="l" t="t" r="r" b="b"/>
              <a:pathLst>
                <a:path w="5061801" h="1243249" extrusionOk="0">
                  <a:moveTo>
                    <a:pt x="0" y="0"/>
                  </a:moveTo>
                  <a:lnTo>
                    <a:pt x="5061801" y="0"/>
                  </a:lnTo>
                  <a:lnTo>
                    <a:pt x="5061801" y="1243249"/>
                  </a:lnTo>
                  <a:lnTo>
                    <a:pt x="0" y="124324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"/>
            <p:cNvSpPr txBox="1"/>
            <p:nvPr/>
          </p:nvSpPr>
          <p:spPr>
            <a:xfrm>
              <a:off x="-7081" y="76457"/>
              <a:ext cx="5061900" cy="125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775" tIns="50775" rIns="50775" bIns="50775" anchor="ctr" anchorCtr="0">
              <a:noAutofit/>
            </a:bodyPr>
            <a:lstStyle/>
            <a:p>
              <a:pPr algn="ctr"/>
              <a:r>
                <a:rPr lang="pt-BR" sz="4400" b="1" dirty="0">
                  <a:solidFill>
                    <a:schemeClr val="tx1"/>
                  </a:solidFill>
                  <a:ea typeface="Roboto"/>
                  <a:cs typeface="Roboto"/>
                  <a:sym typeface="Roboto"/>
                </a:rPr>
                <a:t>Maria A. C. da </a:t>
              </a:r>
              <a:r>
                <a:rPr lang="pt-BR" sz="4400" b="1" dirty="0" smtClean="0">
                  <a:solidFill>
                    <a:schemeClr val="tx1"/>
                  </a:solidFill>
                  <a:ea typeface="Roboto"/>
                  <a:cs typeface="Roboto"/>
                  <a:sym typeface="Roboto"/>
                </a:rPr>
                <a:t>Silva (IC); </a:t>
              </a:r>
              <a:r>
                <a:rPr lang="pt-BR" sz="4400" b="1" dirty="0">
                  <a:solidFill>
                    <a:schemeClr val="tx1"/>
                  </a:solidFill>
                  <a:ea typeface="Roboto"/>
                  <a:cs typeface="Roboto"/>
                  <a:sym typeface="Roboto"/>
                </a:rPr>
                <a:t>Kleber, C. </a:t>
              </a:r>
              <a:r>
                <a:rPr lang="pt-BR" sz="4400" b="1" dirty="0" smtClean="0">
                  <a:solidFill>
                    <a:schemeClr val="tx1"/>
                  </a:solidFill>
                  <a:ea typeface="Roboto"/>
                  <a:cs typeface="Roboto"/>
                  <a:sym typeface="Roboto"/>
                </a:rPr>
                <a:t>Carvalho (TC); </a:t>
              </a:r>
              <a:r>
                <a:rPr lang="pt-BR" sz="4400" b="1" dirty="0">
                  <a:solidFill>
                    <a:schemeClr val="tx1"/>
                  </a:solidFill>
                  <a:ea typeface="Roboto"/>
                  <a:cs typeface="Roboto"/>
                  <a:sym typeface="Roboto"/>
                </a:rPr>
                <a:t>Dalva, M. C. </a:t>
              </a:r>
              <a:r>
                <a:rPr lang="pt-BR" sz="4400" b="1" dirty="0" smtClean="0">
                  <a:solidFill>
                    <a:schemeClr val="tx1"/>
                  </a:solidFill>
                  <a:ea typeface="Roboto"/>
                  <a:cs typeface="Roboto"/>
                  <a:sym typeface="Roboto"/>
                </a:rPr>
                <a:t>Costa (PQ)* </a:t>
              </a:r>
            </a:p>
            <a:p>
              <a:pPr algn="ctr"/>
              <a:r>
                <a:rPr lang="pt-BR" sz="4400" b="1" dirty="0" smtClean="0">
                  <a:solidFill>
                    <a:schemeClr val="tx1"/>
                  </a:solidFill>
                  <a:ea typeface="Roboto"/>
                  <a:cs typeface="Roboto"/>
                  <a:sym typeface="Roboto"/>
                </a:rPr>
                <a:t>dalva.costa@xxx.xx.br</a:t>
              </a:r>
              <a:endParaRPr lang="pt-BR" sz="4400" b="1" dirty="0">
                <a:solidFill>
                  <a:schemeClr val="tx1"/>
                </a:solidFill>
                <a:ea typeface="Roboto"/>
                <a:cs typeface="Roboto"/>
                <a:sym typeface="Roboto"/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3600" b="1" i="0" u="none" strike="noStrike" cap="none" dirty="0" smtClean="0">
                <a:solidFill>
                  <a:schemeClr val="tx1"/>
                </a:solidFill>
                <a:latin typeface="+mj-lt"/>
                <a:ea typeface="Roboto"/>
                <a:cs typeface="Roboto"/>
                <a:sym typeface="Roboto"/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Inserir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o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nome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das/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os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autoras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aqui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,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separados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por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vírgula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.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Escrever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por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extenso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pelo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menos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o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nome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inicial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e o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sobrenome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final.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Indique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entre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parênteses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a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categoria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da(s)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autoras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es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e a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Instituição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de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Ensino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. Ex: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Pesquisadora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Pesquisador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(PQ), Prof. de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Ensino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Fundamental/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Médio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(FM),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Pós-Graduanda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/o (PG),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Graduanda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/o (IC),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Técnica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/o (TC),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Estudante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da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Educação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Básica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(EB).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Coloque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um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asterisco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para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indicar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a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autora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autor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principal.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Indicar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o e-mail da 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autora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/</a:t>
              </a:r>
              <a:r>
                <a:rPr lang="en-US" sz="2800" b="1" i="0" u="none" strike="noStrike" cap="none" dirty="0" err="1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autor</a:t>
              </a:r>
              <a:r>
                <a:rPr lang="en-US" sz="2800" b="1" i="0" u="none" strike="noStrike" cap="none" dirty="0" smtClean="0">
                  <a:solidFill>
                    <a:schemeClr val="tx1"/>
                  </a:solidFill>
                  <a:latin typeface="+mj-lt"/>
                  <a:ea typeface="Roboto"/>
                  <a:cs typeface="Roboto"/>
                  <a:sym typeface="Roboto"/>
                </a:rPr>
                <a:t> principal.</a:t>
              </a:r>
            </a:p>
          </p:txBody>
        </p:sp>
      </p:grpSp>
      <p:pic>
        <p:nvPicPr>
          <p:cNvPr id="121" name="Google Shape;12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505" y="30989515"/>
            <a:ext cx="16500115" cy="964750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"/>
          <p:cNvSpPr txBox="1"/>
          <p:nvPr/>
        </p:nvSpPr>
        <p:spPr>
          <a:xfrm>
            <a:off x="1905000" y="10944225"/>
            <a:ext cx="13573200" cy="199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8"/>
              <a:buFont typeface="Arial"/>
              <a:buNone/>
            </a:pP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Introdução</a:t>
            </a:r>
            <a:endParaRPr sz="1400" b="0" i="0" u="none" strike="noStrike" cap="none" dirty="0">
              <a:solidFill>
                <a:srgbClr val="00B050"/>
              </a:solidFill>
              <a:sym typeface="Arial"/>
            </a:endParaRPr>
          </a:p>
          <a:p>
            <a:pPr marL="0" marR="0" lvl="0" indent="0" algn="just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introdução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deverá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estar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escrita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aqui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de forma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apresentar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visão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geral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sucinta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do que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foi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desenvolvido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trabalho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endParaRPr sz="3598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8"/>
              <a:buFont typeface="Arial"/>
              <a:buNone/>
            </a:pP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Metodologia</a:t>
            </a:r>
            <a:endParaRPr sz="1400" b="0" i="0" u="none" strike="noStrike" cap="none" dirty="0">
              <a:solidFill>
                <a:srgbClr val="00B050"/>
              </a:solidFill>
              <a:sym typeface="Arial"/>
            </a:endParaRPr>
          </a:p>
          <a:p>
            <a:pPr marL="0" marR="0" lvl="0" indent="0" algn="just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metodologia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deverá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estar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escrita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aqui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de forma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apresentar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visão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geral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sucinta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do que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foi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desenvolvido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trabalho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endParaRPr sz="3598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8"/>
              <a:buFont typeface="Arial"/>
              <a:buNone/>
            </a:pP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Resultados</a:t>
            </a:r>
            <a:r>
              <a:rPr lang="en-US" sz="4498" b="1" i="0" u="none" strike="noStrike" cap="none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Discussão</a:t>
            </a:r>
            <a:endParaRPr sz="1400" b="0" i="0" u="none" strike="noStrike" cap="none" dirty="0">
              <a:solidFill>
                <a:srgbClr val="00B050"/>
              </a:solidFill>
              <a:sym typeface="Arial"/>
            </a:endParaRPr>
          </a:p>
          <a:p>
            <a:pPr marL="0" marR="0" lvl="0" indent="0" algn="just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resultados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estarão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dispostos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nesta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seção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Essa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seção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poderá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conter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tabelas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figuras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acompanhar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discussão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dos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resultados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1905000" y="31444506"/>
            <a:ext cx="13573800" cy="5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7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</a:pPr>
            <a:r>
              <a:rPr lang="en-US" sz="3199" b="1" i="0" u="none" strike="noStrike" cap="none" dirty="0" err="1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Gráfico</a:t>
            </a:r>
            <a:r>
              <a:rPr lang="en-US" sz="3199" b="1" i="0" u="none" strike="noStrike" cap="none" dirty="0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 1. O </a:t>
            </a:r>
            <a:r>
              <a:rPr lang="en-US" sz="3199" b="1" i="0" u="none" strike="noStrike" cap="none" dirty="0" err="1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título</a:t>
            </a:r>
            <a:r>
              <a:rPr lang="en-US" sz="3199" b="1" i="0" u="none" strike="noStrike" cap="none" dirty="0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en-US" sz="3199" b="1" i="0" u="none" strike="noStrike" cap="none" dirty="0" err="1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gráfico</a:t>
            </a:r>
            <a:r>
              <a:rPr lang="en-US" sz="3199" b="1" i="0" u="none" strike="noStrike" cap="none" dirty="0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199" b="1" i="0" u="none" strike="noStrike" cap="none" dirty="0" err="1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vem</a:t>
            </a:r>
            <a:r>
              <a:rPr lang="en-US" sz="3199" b="1" i="0" u="none" strike="noStrike" cap="none" dirty="0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199" b="1" i="0" u="none" strike="noStrike" cap="none" dirty="0" err="1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na</a:t>
            </a:r>
            <a:r>
              <a:rPr lang="en-US" sz="3199" b="1" i="0" u="none" strike="noStrike" cap="none" dirty="0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 parte superior do </a:t>
            </a:r>
            <a:r>
              <a:rPr lang="en-US" sz="3199" b="1" i="0" u="none" strike="noStrike" cap="none" dirty="0" err="1">
                <a:solidFill>
                  <a:srgbClr val="005082"/>
                </a:solidFill>
                <a:latin typeface="Roboto"/>
                <a:ea typeface="Roboto"/>
                <a:cs typeface="Roboto"/>
                <a:sym typeface="Roboto"/>
              </a:rPr>
              <a:t>gráfico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4" name="Google Shape;124;p1"/>
          <p:cNvGraphicFramePr/>
          <p:nvPr>
            <p:extLst>
              <p:ext uri="{D42A27DB-BD31-4B8C-83A1-F6EECF244321}">
                <p14:modId xmlns:p14="http://schemas.microsoft.com/office/powerpoint/2010/main" val="3212074273"/>
              </p:ext>
            </p:extLst>
          </p:nvPr>
        </p:nvGraphicFramePr>
        <p:xfrm>
          <a:off x="16961577" y="11266580"/>
          <a:ext cx="13569150" cy="5046325"/>
        </p:xfrm>
        <a:graphic>
          <a:graphicData uri="http://schemas.openxmlformats.org/drawingml/2006/table">
            <a:tbl>
              <a:tblPr>
                <a:noFill/>
                <a:tableStyleId>{97D164EA-7A24-476D-AF71-0EF09DAC0044}</a:tableStyleId>
              </a:tblPr>
              <a:tblGrid>
                <a:gridCol w="678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122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b="1" u="none" strike="noStrike" cap="none">
                          <a:solidFill>
                            <a:srgbClr val="00508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Tabela 1. A indicação de tabela vem na parte superior com fonte Roboto 32 e texto justificado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b="1" u="none" strike="noStrike" cap="none" dirty="0" err="1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Subtítulo</a:t>
                      </a:r>
                      <a:r>
                        <a:rPr lang="en-US" sz="3199" b="1" u="none" strike="noStrike" cap="none" dirty="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1</a:t>
                      </a:r>
                      <a:endParaRPr sz="1100" u="none" strike="noStrike" cap="none" dirty="0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b="1" u="none" strike="noStrike" cap="none" dirty="0" err="1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Subtítulo</a:t>
                      </a:r>
                      <a:r>
                        <a:rPr lang="en-US" sz="3199" b="1" u="none" strike="noStrike" cap="none" dirty="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2</a:t>
                      </a:r>
                      <a:endParaRPr sz="1100" u="none" strike="noStrike" cap="none" dirty="0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b="1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Linha 1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Texto da tabela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b="1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Linha 2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Texto da tabela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b="1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Linha 3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Texto da tabela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b="1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Linha 4</a:t>
                      </a:r>
                      <a:endParaRPr sz="1100" u="none" strike="noStrike" cap="none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99"/>
                        <a:buFont typeface="Arial"/>
                        <a:buNone/>
                        <a:defRPr sz="1400" u="none" strike="noStrike" cap="none"/>
                      </a:pPr>
                      <a:r>
                        <a:rPr lang="en-US" sz="3199" u="none" strike="noStrike" cap="none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Texto</a:t>
                      </a:r>
                      <a:r>
                        <a:rPr lang="en-US" sz="3199" u="none" strike="noStrike" cap="none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da </a:t>
                      </a:r>
                      <a:r>
                        <a:rPr lang="en-US" sz="3199" u="none" strike="noStrike" cap="none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tabela</a:t>
                      </a:r>
                      <a:endParaRPr sz="1100" u="none" strike="noStrike" cap="none" dirty="0"/>
                    </a:p>
                  </a:txBody>
                  <a:tcPr marL="76200" marR="76200" marT="76200" marB="762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25" name="Google Shape;125;p1"/>
          <p:cNvGrpSpPr/>
          <p:nvPr/>
        </p:nvGrpSpPr>
        <p:grpSpPr>
          <a:xfrm>
            <a:off x="16906875" y="17049750"/>
            <a:ext cx="13573761" cy="8956500"/>
            <a:chOff x="0" y="0"/>
            <a:chExt cx="18098348" cy="11942000"/>
          </a:xfrm>
        </p:grpSpPr>
        <p:sp>
          <p:nvSpPr>
            <p:cNvPr id="126" name="Google Shape;126;p1"/>
            <p:cNvSpPr/>
            <p:nvPr/>
          </p:nvSpPr>
          <p:spPr>
            <a:xfrm>
              <a:off x="0" y="0"/>
              <a:ext cx="18098349" cy="10921502"/>
            </a:xfrm>
            <a:custGeom>
              <a:avLst/>
              <a:gdLst/>
              <a:ahLst/>
              <a:cxnLst/>
              <a:rect l="l" t="t" r="r" b="b"/>
              <a:pathLst>
                <a:path w="667959" h="403119" extrusionOk="0">
                  <a:moveTo>
                    <a:pt x="0" y="0"/>
                  </a:moveTo>
                  <a:lnTo>
                    <a:pt x="667959" y="0"/>
                  </a:lnTo>
                  <a:lnTo>
                    <a:pt x="667959" y="403119"/>
                  </a:lnTo>
                  <a:lnTo>
                    <a:pt x="0" y="40311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"/>
            <p:cNvSpPr txBox="1"/>
            <p:nvPr/>
          </p:nvSpPr>
          <p:spPr>
            <a:xfrm>
              <a:off x="0" y="11226800"/>
              <a:ext cx="18097500" cy="71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798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99"/>
                <a:buFont typeface="Arial"/>
                <a:buNone/>
              </a:pPr>
              <a:r>
                <a:rPr lang="en-US" sz="3199" b="1" i="0" u="none" strike="noStrike" cap="none">
                  <a:solidFill>
                    <a:srgbClr val="005082"/>
                  </a:solidFill>
                  <a:latin typeface="Roboto"/>
                  <a:ea typeface="Roboto"/>
                  <a:cs typeface="Roboto"/>
                  <a:sym typeface="Roboto"/>
                </a:rPr>
                <a:t>Figura 1. A indicação de figura vem na parte inferior da figura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1"/>
          <p:cNvSpPr txBox="1"/>
          <p:nvPr/>
        </p:nvSpPr>
        <p:spPr>
          <a:xfrm>
            <a:off x="16902900" y="26564770"/>
            <a:ext cx="13573200" cy="13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8"/>
              <a:buFont typeface="Arial"/>
              <a:buNone/>
            </a:pP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Conclusões</a:t>
            </a:r>
            <a:endParaRPr sz="1400" b="0" i="0" u="none" strike="noStrike" cap="none" dirty="0">
              <a:solidFill>
                <a:srgbClr val="00B050"/>
              </a:solidFill>
              <a:sym typeface="Arial"/>
            </a:endParaRPr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Nessa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seção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serão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apresentadas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as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principais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conclusões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trabalho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conclusões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trabalho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endParaRPr sz="3598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8"/>
              <a:buFont typeface="Arial"/>
              <a:buNone/>
            </a:pP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Referências</a:t>
            </a:r>
            <a:r>
              <a:rPr lang="en-US" sz="4498" b="1" i="0" u="none" strike="noStrike" cap="none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Bibliográficas</a:t>
            </a:r>
            <a:endParaRPr sz="1400" b="0" i="0" u="none" strike="noStrike" cap="none" dirty="0">
              <a:solidFill>
                <a:srgbClr val="00B050"/>
              </a:solidFill>
              <a:sym typeface="Arial"/>
            </a:endParaRPr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Horak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J.;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Kouldelka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L.; </a:t>
            </a:r>
            <a:r>
              <a:rPr lang="en-US" sz="3598" b="0" i="1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Journal Materials Science 29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1497, 1994.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Abrarov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S. M.;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Yuldashev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Sh. U.; Lee, S. B.; Kang, T. W.; </a:t>
            </a:r>
            <a:r>
              <a:rPr lang="en-US" sz="3598" b="0" i="1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Journal of Luminescence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109, 25– 29, 2004.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SOUSA,V.C. et al. </a:t>
            </a:r>
            <a:r>
              <a:rPr lang="en-US" sz="3598" b="0" i="1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International Journal of Inorganic Materials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v.1, p.235-241, 1999.</a:t>
            </a:r>
            <a:endParaRPr dirty="0"/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endParaRPr sz="3598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8"/>
              <a:buFont typeface="Arial"/>
              <a:buNone/>
            </a:pPr>
            <a:r>
              <a:rPr lang="en-US" sz="4498" b="1" i="0" u="none" strike="noStrike" cap="none" dirty="0" err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Agradecimentos</a:t>
            </a:r>
            <a:endParaRPr sz="1400" b="0" i="0" u="none" strike="noStrike" cap="none" dirty="0">
              <a:solidFill>
                <a:srgbClr val="00B050"/>
              </a:solidFill>
              <a:sym typeface="Arial"/>
            </a:endParaRPr>
          </a:p>
          <a:p>
            <a:pPr marL="0" marR="0" lvl="0" indent="0" algn="l" rtl="0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fonte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tamanho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36,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espaçamento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1.2 e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598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justificado</a:t>
            </a:r>
            <a:r>
              <a:rPr lang="en-US" sz="3598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 txBox="1"/>
          <p:nvPr/>
        </p:nvSpPr>
        <p:spPr>
          <a:xfrm>
            <a:off x="1872448" y="9460577"/>
            <a:ext cx="28575000" cy="10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9200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Arial"/>
              <a:buNone/>
            </a:pPr>
            <a:r>
              <a:rPr lang="en-US" sz="3598" b="1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PALAVRAS-CHAVE: </a:t>
            </a:r>
            <a:r>
              <a:rPr lang="en-US" sz="3598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TRÊS A CINCO PALAVRAS-CHAVES COM ATÉ 60 CARACTERES, SEPARADAS POR PONTO.</a:t>
            </a:r>
            <a:r>
              <a:rPr lang="en-US" sz="3598" b="1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936921" y="41434625"/>
            <a:ext cx="5270643" cy="93403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"/>
          <p:cNvSpPr/>
          <p:nvPr/>
        </p:nvSpPr>
        <p:spPr>
          <a:xfrm>
            <a:off x="27458700" y="3767131"/>
            <a:ext cx="3017400" cy="22938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 txBox="1"/>
          <p:nvPr/>
        </p:nvSpPr>
        <p:spPr>
          <a:xfrm>
            <a:off x="27397982" y="4614800"/>
            <a:ext cx="3017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 smtClean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GT</a:t>
            </a:r>
            <a:endParaRPr sz="3600" b="0" i="0" u="none" strike="noStrike" cap="none" dirty="0">
              <a:solidFill>
                <a:srgbClr val="00B050"/>
              </a:solidFill>
              <a:sym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96" y="40773443"/>
            <a:ext cx="7361499" cy="238602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" y="351375"/>
            <a:ext cx="32385000" cy="3149501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1.XML" val="993185328"/>
  <p:tag name="PPT/NOTESSLIDES/NOTESSLIDE1.XML" val="2073583944"/>
  <p:tag name="PPT/SLIDELAYOUTS/SLIDELAYOUT5.XML" val="556806691"/>
  <p:tag name="PPT/SLIDELAYOUTS/SLIDELAYOUT4.XML" val="2161332179"/>
  <p:tag name="PPT/SLIDELAYOUTS/SLIDELAYOUT3.XML" val="2194171330"/>
  <p:tag name="PPT/SLIDELAYOUTS/SLIDELAYOUT1.XML" val="1197781998"/>
  <p:tag name="PPT/SLIDELAYOUTS/SLIDELAYOUT2.XML" val="1172710039"/>
  <p:tag name="PPT/SLIDELAYOUTS/SLIDELAYOUT7.XML" val="1915070546"/>
  <p:tag name="PPT/SLIDELAYOUTS/SLIDELAYOUT8.XML" val="2270421233"/>
  <p:tag name="PPT/SLIDEMASTERS/SLIDEMASTER1.XML" val="77590385"/>
  <p:tag name="PPT/SLIDELAYOUTS/SLIDELAYOUT11.XML" val="914968948"/>
  <p:tag name="PPT/SLIDELAYOUTS/SLIDELAYOUT10.XML" val="3256367500"/>
  <p:tag name="PPT/SLIDELAYOUTS/SLIDELAYOUT9.XML" val="3019233171"/>
  <p:tag name="PPT/SLIDELAYOUTS/SLIDELAYOUT6.XML" val="3971406176"/>
  <p:tag name="PPT/MEDIA/IMAGE5.PNG" val="1766852611"/>
  <p:tag name="PPT/NOTESMASTERS/NOTESMASTER1.XML" val="1636278335"/>
  <p:tag name="PPT/THEME/THEME2.XML" val="2569946419"/>
  <p:tag name="PPT/MEDIA/IMAGE4.PNG" val="2258883837"/>
  <p:tag name="PPT/THEME/THEME1.XML" val="4284926914"/>
  <p:tag name="PPT/MEDIA/IMAGE3.PNG" val="2344864784"/>
  <p:tag name="PPT/MEDIA/IMAGE1.PNG" val="2989632004"/>
  <p:tag name="PPT/MEDIA/IMAGE2.PNG" val="2552439113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663</Words>
  <Application>Microsoft Office PowerPoint</Application>
  <PresentationFormat>Personalizar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 Neue</vt:lpstr>
      <vt:lpstr>Roboto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Adriane Barth</dc:creator>
  <cp:lastModifiedBy>Adriane Barth</cp:lastModifiedBy>
  <cp:revision>4</cp:revision>
  <dcterms:modified xsi:type="dcterms:W3CDTF">2026-08-07T20:32:55Z</dcterms:modified>
</cp:coreProperties>
</file>