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46" d="100"/>
          <a:sy n="46" d="100"/>
        </p:scale>
        <p:origin x="600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159B-89BA-439C-8061-568ED12A01B2}" type="datetimeFigureOut">
              <a:rPr lang="pt-BR" smtClean="0"/>
              <a:t>14/10/2020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EB352-1096-4A09-865C-B2B2B00799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3206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159B-89BA-439C-8061-568ED12A01B2}" type="datetimeFigureOut">
              <a:rPr lang="pt-BR" smtClean="0"/>
              <a:t>14/10/2020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EB352-1096-4A09-865C-B2B2B00799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3430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159B-89BA-439C-8061-568ED12A01B2}" type="datetimeFigureOut">
              <a:rPr lang="pt-BR" smtClean="0"/>
              <a:t>14/10/2020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EB352-1096-4A09-865C-B2B2B00799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335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159B-89BA-439C-8061-568ED12A01B2}" type="datetimeFigureOut">
              <a:rPr lang="pt-BR" smtClean="0"/>
              <a:t>14/10/2020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EB352-1096-4A09-865C-B2B2B00799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0262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159B-89BA-439C-8061-568ED12A01B2}" type="datetimeFigureOut">
              <a:rPr lang="pt-BR" smtClean="0"/>
              <a:t>14/10/2020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EB352-1096-4A09-865C-B2B2B00799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6453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159B-89BA-439C-8061-568ED12A01B2}" type="datetimeFigureOut">
              <a:rPr lang="pt-BR" smtClean="0"/>
              <a:t>14/10/2020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EB352-1096-4A09-865C-B2B2B00799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6896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159B-89BA-439C-8061-568ED12A01B2}" type="datetimeFigureOut">
              <a:rPr lang="pt-BR" smtClean="0"/>
              <a:t>14/10/2020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EB352-1096-4A09-865C-B2B2B00799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37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159B-89BA-439C-8061-568ED12A01B2}" type="datetimeFigureOut">
              <a:rPr lang="pt-BR" smtClean="0"/>
              <a:t>14/10/2020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EB352-1096-4A09-865C-B2B2B00799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0642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159B-89BA-439C-8061-568ED12A01B2}" type="datetimeFigureOut">
              <a:rPr lang="pt-BR" smtClean="0"/>
              <a:t>14/10/2020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EB352-1096-4A09-865C-B2B2B00799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5567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159B-89BA-439C-8061-568ED12A01B2}" type="datetimeFigureOut">
              <a:rPr lang="pt-BR" smtClean="0"/>
              <a:t>14/10/2020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EB352-1096-4A09-865C-B2B2B00799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9392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159B-89BA-439C-8061-568ED12A01B2}" type="datetimeFigureOut">
              <a:rPr lang="pt-BR" smtClean="0"/>
              <a:t>14/10/2020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EB352-1096-4A09-865C-B2B2B00799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1793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4159B-89BA-439C-8061-568ED12A01B2}" type="datetimeFigureOut">
              <a:rPr lang="pt-BR" smtClean="0"/>
              <a:t>14/10/2020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EB352-1096-4A09-865C-B2B2B00799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6860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jornada2020@svc.ifmt.edu.br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Figura1">
            <a:extLst>
              <a:ext uri="{FF2B5EF4-FFF2-40B4-BE49-F238E27FC236}">
                <a16:creationId xmlns:a16="http://schemas.microsoft.com/office/drawing/2014/main" id="{64F2AC06-D254-4FA8-98C1-6B714DCC4CDA}"/>
              </a:ext>
            </a:extLst>
          </p:cNvPr>
          <p:cNvPicPr/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0" y="11836"/>
            <a:ext cx="9144000" cy="944128"/>
          </a:xfrm>
          <a:prstGeom prst="rect">
            <a:avLst/>
          </a:prstGeom>
          <a:noFill/>
          <a:ln>
            <a:noFill/>
            <a:prstDash/>
          </a:ln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5D566309-51CA-42CC-97BD-EB2A834E0ADD}"/>
              </a:ext>
            </a:extLst>
          </p:cNvPr>
          <p:cNvSpPr txBox="1"/>
          <p:nvPr/>
        </p:nvSpPr>
        <p:spPr>
          <a:xfrm>
            <a:off x="387927" y="1759527"/>
            <a:ext cx="816032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>
                <a:latin typeface="Verdana" panose="020B0604030504040204" pitchFamily="34" charset="0"/>
                <a:ea typeface="Verdana" panose="020B0604030504040204" pitchFamily="34" charset="0"/>
              </a:rPr>
              <a:t>Título do Trabalho</a:t>
            </a:r>
          </a:p>
          <a:p>
            <a:endParaRPr lang="pt-BR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pt-BR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r"/>
            <a:endParaRPr lang="pt-BR" sz="2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r"/>
            <a:r>
              <a:rPr lang="pt-BR" sz="2600" dirty="0">
                <a:latin typeface="Verdana" panose="020B0604030504040204" pitchFamily="34" charset="0"/>
                <a:ea typeface="Verdana" panose="020B0604030504040204" pitchFamily="34" charset="0"/>
              </a:rPr>
              <a:t>Autores</a:t>
            </a:r>
          </a:p>
          <a:p>
            <a:pPr algn="r"/>
            <a:r>
              <a:rPr lang="pt-BR" sz="2200" dirty="0">
                <a:latin typeface="Verdana" panose="020B0604030504040204" pitchFamily="34" charset="0"/>
                <a:ea typeface="Verdana" panose="020B0604030504040204" pitchFamily="34" charset="0"/>
              </a:rPr>
              <a:t>Sigla da Instituição</a:t>
            </a:r>
          </a:p>
          <a:p>
            <a:pPr algn="r"/>
            <a:endParaRPr lang="pt-BR" sz="2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pt-BR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pt-BR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endParaRPr lang="pt-BR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endParaRPr lang="pt-BR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endParaRPr lang="pt-BR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endParaRPr lang="pt-BR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pt-BR" sz="2200" dirty="0">
                <a:latin typeface="Verdana" panose="020B0604030504040204" pitchFamily="34" charset="0"/>
                <a:ea typeface="Verdana" panose="020B0604030504040204" pitchFamily="34" charset="0"/>
              </a:rPr>
              <a:t>Local e data</a:t>
            </a:r>
          </a:p>
          <a:p>
            <a:pPr algn="ctr"/>
            <a:endParaRPr lang="pt-BR" sz="2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856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Figura1">
            <a:extLst>
              <a:ext uri="{FF2B5EF4-FFF2-40B4-BE49-F238E27FC236}">
                <a16:creationId xmlns:a16="http://schemas.microsoft.com/office/drawing/2014/main" id="{64F2AC06-D254-4FA8-98C1-6B714DCC4CDA}"/>
              </a:ext>
            </a:extLst>
          </p:cNvPr>
          <p:cNvPicPr/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0" y="11836"/>
            <a:ext cx="9144000" cy="944128"/>
          </a:xfrm>
          <a:prstGeom prst="rect">
            <a:avLst/>
          </a:prstGeom>
          <a:noFill/>
          <a:ln>
            <a:noFill/>
            <a:prstDash/>
          </a:ln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BB380134-4603-402C-8EC7-E7B22CC0A558}"/>
              </a:ext>
            </a:extLst>
          </p:cNvPr>
          <p:cNvSpPr txBox="1"/>
          <p:nvPr/>
        </p:nvSpPr>
        <p:spPr>
          <a:xfrm>
            <a:off x="193967" y="1219196"/>
            <a:ext cx="875606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>
                <a:latin typeface="Verdana" panose="020B0604030504040204" pitchFamily="34" charset="0"/>
                <a:ea typeface="Verdana" panose="020B0604030504040204" pitchFamily="34" charset="0"/>
              </a:rPr>
              <a:t>Introdução</a:t>
            </a:r>
          </a:p>
          <a:p>
            <a:endParaRPr lang="pt-BR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pt-BR" sz="2200" dirty="0">
                <a:latin typeface="Verdana" panose="020B0604030504040204" pitchFamily="34" charset="0"/>
                <a:ea typeface="Verdana" panose="020B0604030504040204" pitchFamily="34" charset="0"/>
              </a:rPr>
              <a:t>Prezado(a) autor(a),</a:t>
            </a:r>
          </a:p>
          <a:p>
            <a:endParaRPr lang="pt-BR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algn="just">
              <a:buFontTx/>
              <a:buChar char="-"/>
            </a:pPr>
            <a:r>
              <a:rPr lang="pt-BR" sz="2200" dirty="0">
                <a:latin typeface="Verdana" panose="020B0604030504040204" pitchFamily="34" charset="0"/>
                <a:ea typeface="Verdana" panose="020B0604030504040204" pitchFamily="34" charset="0"/>
              </a:rPr>
              <a:t>A apresentação de seu resumo deverá ser realizada nas manhãs de quarta-feira a sexta-feira.</a:t>
            </a:r>
          </a:p>
          <a:p>
            <a:pPr marL="342900" indent="-342900" algn="just">
              <a:buFontTx/>
              <a:buChar char="-"/>
            </a:pPr>
            <a:endParaRPr lang="pt-BR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algn="just">
              <a:buFontTx/>
              <a:buChar char="-"/>
            </a:pPr>
            <a:r>
              <a:rPr lang="pt-BR" sz="2200" dirty="0">
                <a:latin typeface="Verdana" panose="020B0604030504040204" pitchFamily="34" charset="0"/>
                <a:ea typeface="Verdana" panose="020B0604030504040204" pitchFamily="34" charset="0"/>
              </a:rPr>
              <a:t>Fique atento(a) ao e-mail de correspondência do autor e às nossas redes sociais com a divulgação do horário de apresentação de seu resumo.</a:t>
            </a:r>
          </a:p>
          <a:p>
            <a:pPr marL="342900" indent="-342900" algn="just">
              <a:buFontTx/>
              <a:buChar char="-"/>
            </a:pPr>
            <a:endParaRPr lang="pt-BR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algn="just">
              <a:buFontTx/>
              <a:buChar char="-"/>
            </a:pPr>
            <a:r>
              <a:rPr lang="pt-BR" sz="2200" dirty="0">
                <a:latin typeface="Verdana" panose="020B0604030504040204" pitchFamily="34" charset="0"/>
                <a:ea typeface="Verdana" panose="020B0604030504040204" pitchFamily="34" charset="0"/>
              </a:rPr>
              <a:t>A apresentação será </a:t>
            </a:r>
            <a:r>
              <a:rPr lang="pt-BR" sz="2200" i="1" dirty="0" err="1">
                <a:latin typeface="Verdana" panose="020B0604030504040204" pitchFamily="34" charset="0"/>
                <a:ea typeface="Verdana" panose="020B0604030504040204" pitchFamily="34" charset="0"/>
              </a:rPr>
              <a:t>on</a:t>
            </a:r>
            <a:r>
              <a:rPr lang="pt-BR" sz="2200" i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2200" i="1" dirty="0" err="1">
                <a:latin typeface="Verdana" panose="020B0604030504040204" pitchFamily="34" charset="0"/>
                <a:ea typeface="Verdana" panose="020B0604030504040204" pitchFamily="34" charset="0"/>
              </a:rPr>
              <a:t>line</a:t>
            </a:r>
            <a:r>
              <a:rPr lang="pt-BR" sz="2200" dirty="0">
                <a:latin typeface="Verdana" panose="020B0604030504040204" pitchFamily="34" charset="0"/>
                <a:ea typeface="Verdana" panose="020B0604030504040204" pitchFamily="34" charset="0"/>
              </a:rPr>
              <a:t> pelo Google </a:t>
            </a:r>
            <a:r>
              <a:rPr lang="pt-BR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Meet</a:t>
            </a:r>
            <a:r>
              <a:rPr lang="pt-BR" sz="2200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</a:p>
          <a:p>
            <a:pPr marL="342900" indent="-342900" algn="just">
              <a:buFontTx/>
              <a:buChar char="-"/>
            </a:pPr>
            <a:endParaRPr lang="pt-BR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algn="just">
              <a:buFontTx/>
              <a:buChar char="-"/>
            </a:pPr>
            <a:r>
              <a:rPr lang="pt-BR" sz="2200" dirty="0">
                <a:latin typeface="Verdana" panose="020B0604030504040204" pitchFamily="34" charset="0"/>
                <a:ea typeface="Verdana" panose="020B0604030504040204" pitchFamily="34" charset="0"/>
              </a:rPr>
              <a:t>Se você nunca uso essa ferramenta, nos comunique pelo e-mail </a:t>
            </a:r>
            <a:r>
              <a:rPr lang="pt-BR" sz="2200" dirty="0">
                <a:latin typeface="Verdana" panose="020B0604030504040204" pitchFamily="34" charset="0"/>
                <a:ea typeface="Verdana" panose="020B0604030504040204" pitchFamily="34" charset="0"/>
                <a:hlinkClick r:id="rId3"/>
              </a:rPr>
              <a:t>jornada2020@svc.ifmt.edu.br</a:t>
            </a:r>
            <a:endParaRPr lang="pt-BR" sz="2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210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Figura1">
            <a:extLst>
              <a:ext uri="{FF2B5EF4-FFF2-40B4-BE49-F238E27FC236}">
                <a16:creationId xmlns:a16="http://schemas.microsoft.com/office/drawing/2014/main" id="{64F2AC06-D254-4FA8-98C1-6B714DCC4CDA}"/>
              </a:ext>
            </a:extLst>
          </p:cNvPr>
          <p:cNvPicPr/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0" y="11836"/>
            <a:ext cx="9144000" cy="944128"/>
          </a:xfrm>
          <a:prstGeom prst="rect">
            <a:avLst/>
          </a:prstGeom>
          <a:noFill/>
          <a:ln>
            <a:noFill/>
            <a:prstDash/>
          </a:ln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DC2C8374-1673-4846-90EC-46BCAA4B38DB}"/>
              </a:ext>
            </a:extLst>
          </p:cNvPr>
          <p:cNvSpPr txBox="1"/>
          <p:nvPr/>
        </p:nvSpPr>
        <p:spPr>
          <a:xfrm>
            <a:off x="193967" y="1219196"/>
            <a:ext cx="8756069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>
                <a:latin typeface="Verdana" panose="020B0604030504040204" pitchFamily="34" charset="0"/>
                <a:ea typeface="Verdana" panose="020B0604030504040204" pitchFamily="34" charset="0"/>
              </a:rPr>
              <a:t>Material e Métodos </a:t>
            </a:r>
            <a:r>
              <a:rPr lang="pt-BR" sz="2200" dirty="0">
                <a:latin typeface="Verdana" panose="020B0604030504040204" pitchFamily="34" charset="0"/>
                <a:ea typeface="Verdana" panose="020B0604030504040204" pitchFamily="34" charset="0"/>
              </a:rPr>
              <a:t>(ou Procedimentos Metodológicos)</a:t>
            </a:r>
          </a:p>
          <a:p>
            <a:endParaRPr lang="pt-BR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pt-BR" sz="2200" dirty="0">
                <a:latin typeface="Verdana" panose="020B0604030504040204" pitchFamily="34" charset="0"/>
                <a:ea typeface="Verdana" panose="020B0604030504040204" pitchFamily="34" charset="0"/>
              </a:rPr>
              <a:t>Continua orientações...</a:t>
            </a:r>
          </a:p>
          <a:p>
            <a:pPr marL="342900" indent="-342900" algn="just">
              <a:buFontTx/>
              <a:buChar char="-"/>
            </a:pPr>
            <a:endParaRPr lang="pt-BR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algn="just">
              <a:buFontTx/>
              <a:buChar char="-"/>
            </a:pPr>
            <a:r>
              <a:rPr lang="pt-BR" sz="2200" dirty="0">
                <a:latin typeface="Verdana" panose="020B0604030504040204" pitchFamily="34" charset="0"/>
                <a:ea typeface="Verdana" panose="020B0604030504040204" pitchFamily="34" charset="0"/>
              </a:rPr>
              <a:t> Você terá de 6 a 8 minutos para fazer a apresentação de seu resumo. Ajuste bem sua apresentação neste tempo, pois aos 7 minutos você será convidado(a) a fazer as considerações finais.</a:t>
            </a:r>
          </a:p>
          <a:p>
            <a:pPr marL="342900" indent="-342900" algn="just">
              <a:buFontTx/>
              <a:buChar char="-"/>
            </a:pPr>
            <a:endParaRPr lang="pt-BR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algn="just">
              <a:buFontTx/>
              <a:buChar char="-"/>
            </a:pPr>
            <a:r>
              <a:rPr lang="pt-BR" sz="2200" dirty="0">
                <a:latin typeface="Verdana" panose="020B0604030504040204" pitchFamily="34" charset="0"/>
                <a:ea typeface="Verdana" panose="020B0604030504040204" pitchFamily="34" charset="0"/>
              </a:rPr>
              <a:t>Fique muito atento(a) ao tamanho da fonte a ser utiliza. Lembre-se de que sua apresentação será realizada de forma</a:t>
            </a:r>
            <a:r>
              <a:rPr lang="pt-BR" sz="2200" i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2200" i="1" dirty="0" err="1">
                <a:latin typeface="Verdana" panose="020B0604030504040204" pitchFamily="34" charset="0"/>
                <a:ea typeface="Verdana" panose="020B0604030504040204" pitchFamily="34" charset="0"/>
              </a:rPr>
              <a:t>on</a:t>
            </a:r>
            <a:r>
              <a:rPr lang="pt-BR" sz="2200" i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2200" i="1" dirty="0" err="1">
                <a:latin typeface="Verdana" panose="020B0604030504040204" pitchFamily="34" charset="0"/>
                <a:ea typeface="Verdana" panose="020B0604030504040204" pitchFamily="34" charset="0"/>
              </a:rPr>
              <a:t>line</a:t>
            </a:r>
            <a:r>
              <a:rPr lang="pt-BR" sz="2200" dirty="0">
                <a:latin typeface="Verdana" panose="020B0604030504040204" pitchFamily="34" charset="0"/>
                <a:ea typeface="Verdana" panose="020B0604030504040204" pitchFamily="34" charset="0"/>
              </a:rPr>
              <a:t> e os interessados estarão lhe acompanhando pelos notebooks, tablets, celulares...</a:t>
            </a:r>
          </a:p>
        </p:txBody>
      </p:sp>
    </p:spTree>
    <p:extLst>
      <p:ext uri="{BB962C8B-B14F-4D97-AF65-F5344CB8AC3E}">
        <p14:creationId xmlns:p14="http://schemas.microsoft.com/office/powerpoint/2010/main" val="1277025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Figura1">
            <a:extLst>
              <a:ext uri="{FF2B5EF4-FFF2-40B4-BE49-F238E27FC236}">
                <a16:creationId xmlns:a16="http://schemas.microsoft.com/office/drawing/2014/main" id="{64F2AC06-D254-4FA8-98C1-6B714DCC4CDA}"/>
              </a:ext>
            </a:extLst>
          </p:cNvPr>
          <p:cNvPicPr/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0" y="11836"/>
            <a:ext cx="9144000" cy="944128"/>
          </a:xfrm>
          <a:prstGeom prst="rect">
            <a:avLst/>
          </a:prstGeom>
          <a:noFill/>
          <a:ln>
            <a:noFill/>
            <a:prstDash/>
          </a:ln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783DDB9B-5AFC-43E2-89E9-6567E8EDB687}"/>
              </a:ext>
            </a:extLst>
          </p:cNvPr>
          <p:cNvSpPr txBox="1"/>
          <p:nvPr/>
        </p:nvSpPr>
        <p:spPr>
          <a:xfrm>
            <a:off x="193967" y="1219196"/>
            <a:ext cx="8756069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>
                <a:latin typeface="Verdana" panose="020B0604030504040204" pitchFamily="34" charset="0"/>
                <a:ea typeface="Verdana" panose="020B0604030504040204" pitchFamily="34" charset="0"/>
              </a:rPr>
              <a:t>Resultados e Discussões</a:t>
            </a:r>
            <a:endParaRPr lang="pt-BR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pt-BR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pt-BR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pt-BR" sz="2200" dirty="0">
                <a:latin typeface="Verdana" panose="020B0604030504040204" pitchFamily="34" charset="0"/>
                <a:ea typeface="Verdana" panose="020B0604030504040204" pitchFamily="34" charset="0"/>
              </a:rPr>
              <a:t>Continua orientações...</a:t>
            </a:r>
          </a:p>
          <a:p>
            <a:pPr marL="342900" indent="-342900" algn="just">
              <a:buFontTx/>
              <a:buChar char="-"/>
            </a:pPr>
            <a:endParaRPr lang="pt-BR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algn="just">
              <a:buFontTx/>
              <a:buChar char="-"/>
            </a:pPr>
            <a:r>
              <a:rPr lang="pt-BR" sz="2200" dirty="0">
                <a:latin typeface="Verdana" panose="020B0604030504040204" pitchFamily="34" charset="0"/>
                <a:ea typeface="Verdana" panose="020B0604030504040204" pitchFamily="34" charset="0"/>
              </a:rPr>
              <a:t>Elabore a apresentação no PowerPoint com a fonte </a:t>
            </a:r>
            <a:r>
              <a:rPr lang="pt-BR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Verdana</a:t>
            </a:r>
            <a:r>
              <a:rPr lang="pt-BR" sz="2200" dirty="0">
                <a:latin typeface="Verdana" panose="020B0604030504040204" pitchFamily="34" charset="0"/>
                <a:ea typeface="Verdana" panose="020B0604030504040204" pitchFamily="34" charset="0"/>
              </a:rPr>
              <a:t> tamanho mínimo 32 para títulos e 22 para textos.</a:t>
            </a:r>
          </a:p>
          <a:p>
            <a:pPr marL="342900" indent="-342900" algn="just">
              <a:buFontTx/>
              <a:buChar char="-"/>
            </a:pPr>
            <a:endParaRPr lang="pt-BR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algn="just">
              <a:buFontTx/>
              <a:buChar char="-"/>
            </a:pPr>
            <a:r>
              <a:rPr lang="pt-BR" sz="2200" dirty="0">
                <a:latin typeface="Verdana" panose="020B0604030504040204" pitchFamily="34" charset="0"/>
                <a:ea typeface="Verdana" panose="020B0604030504040204" pitchFamily="34" charset="0"/>
              </a:rPr>
              <a:t>Utilize apenas uma figura ou gráfico ou tabela por </a:t>
            </a:r>
            <a:r>
              <a:rPr lang="pt-BR" sz="2200" i="1" dirty="0">
                <a:latin typeface="Verdana" panose="020B0604030504040204" pitchFamily="34" charset="0"/>
                <a:ea typeface="Verdana" panose="020B0604030504040204" pitchFamily="34" charset="0"/>
              </a:rPr>
              <a:t>slide</a:t>
            </a:r>
            <a:r>
              <a:rPr lang="pt-BR" sz="2200" dirty="0">
                <a:latin typeface="Verdana" panose="020B0604030504040204" pitchFamily="34" charset="0"/>
                <a:ea typeface="Verdana" panose="020B0604030504040204" pitchFamily="34" charset="0"/>
              </a:rPr>
              <a:t> de sua apresentação para melhor visualização.</a:t>
            </a:r>
          </a:p>
          <a:p>
            <a:pPr marL="342900" indent="-342900" algn="just">
              <a:buFontTx/>
              <a:buChar char="-"/>
            </a:pPr>
            <a:endParaRPr lang="pt-BR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algn="just">
              <a:buFontTx/>
              <a:buChar char="-"/>
            </a:pPr>
            <a:r>
              <a:rPr lang="pt-BR" sz="2200" dirty="0">
                <a:latin typeface="Verdana" panose="020B0604030504040204" pitchFamily="34" charset="0"/>
                <a:ea typeface="Verdana" panose="020B0604030504040204" pitchFamily="34" charset="0"/>
              </a:rPr>
              <a:t>Escolha apenas uma pessoa, dentre os autores do resumo para apresentação.</a:t>
            </a:r>
          </a:p>
        </p:txBody>
      </p:sp>
    </p:spTree>
    <p:extLst>
      <p:ext uri="{BB962C8B-B14F-4D97-AF65-F5344CB8AC3E}">
        <p14:creationId xmlns:p14="http://schemas.microsoft.com/office/powerpoint/2010/main" val="2093709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Figura1">
            <a:extLst>
              <a:ext uri="{FF2B5EF4-FFF2-40B4-BE49-F238E27FC236}">
                <a16:creationId xmlns:a16="http://schemas.microsoft.com/office/drawing/2014/main" id="{64F2AC06-D254-4FA8-98C1-6B714DCC4CDA}"/>
              </a:ext>
            </a:extLst>
          </p:cNvPr>
          <p:cNvPicPr/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0" y="11836"/>
            <a:ext cx="9144000" cy="944128"/>
          </a:xfrm>
          <a:prstGeom prst="rect">
            <a:avLst/>
          </a:prstGeom>
          <a:noFill/>
          <a:ln>
            <a:noFill/>
            <a:prstDash/>
          </a:ln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B26C77B7-431C-4707-8A87-2200FBA0280C}"/>
              </a:ext>
            </a:extLst>
          </p:cNvPr>
          <p:cNvSpPr txBox="1"/>
          <p:nvPr/>
        </p:nvSpPr>
        <p:spPr>
          <a:xfrm>
            <a:off x="193967" y="1219196"/>
            <a:ext cx="8756069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>
                <a:latin typeface="Verdana" panose="020B0604030504040204" pitchFamily="34" charset="0"/>
                <a:ea typeface="Verdana" panose="020B0604030504040204" pitchFamily="34" charset="0"/>
              </a:rPr>
              <a:t>Considerações Finais </a:t>
            </a:r>
            <a:r>
              <a:rPr lang="pt-BR" sz="2200" dirty="0">
                <a:latin typeface="Verdana" panose="020B0604030504040204" pitchFamily="34" charset="0"/>
                <a:ea typeface="Verdana" panose="020B0604030504040204" pitchFamily="34" charset="0"/>
              </a:rPr>
              <a:t>(ou conclusão)</a:t>
            </a:r>
          </a:p>
          <a:p>
            <a:endParaRPr lang="pt-BR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pt-BR" sz="2200" dirty="0">
                <a:latin typeface="Verdana" panose="020B0604030504040204" pitchFamily="34" charset="0"/>
                <a:ea typeface="Verdana" panose="020B0604030504040204" pitchFamily="34" charset="0"/>
              </a:rPr>
              <a:t>Continua orientações...</a:t>
            </a:r>
          </a:p>
          <a:p>
            <a:pPr marL="342900" indent="-342900" algn="just">
              <a:buFontTx/>
              <a:buChar char="-"/>
            </a:pPr>
            <a:endParaRPr lang="pt-BR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algn="just">
              <a:buFontTx/>
              <a:buChar char="-"/>
            </a:pPr>
            <a:endParaRPr lang="pt-BR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algn="just">
              <a:buFontTx/>
              <a:buChar char="-"/>
            </a:pPr>
            <a:r>
              <a:rPr lang="pt-BR" sz="2200" dirty="0">
                <a:latin typeface="Verdana" panose="020B0604030504040204" pitchFamily="34" charset="0"/>
                <a:ea typeface="Verdana" panose="020B0604030504040204" pitchFamily="34" charset="0"/>
              </a:rPr>
              <a:t>Para os resumos referentes aos projetos de pesquisa aprovados nos editais PROPES/IFMT, o apresentador deve ser o bolsista de Iniciação Científica.</a:t>
            </a:r>
          </a:p>
          <a:p>
            <a:pPr marL="342900" indent="-342900" algn="just">
              <a:buFontTx/>
              <a:buChar char="-"/>
            </a:pPr>
            <a:endParaRPr lang="pt-BR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algn="just">
              <a:buFontTx/>
              <a:buChar char="-"/>
            </a:pPr>
            <a:r>
              <a:rPr lang="pt-BR" sz="2200" dirty="0">
                <a:latin typeface="Verdana" panose="020B0604030504040204" pitchFamily="34" charset="0"/>
                <a:ea typeface="Verdana" panose="020B0604030504040204" pitchFamily="34" charset="0"/>
              </a:rPr>
              <a:t>Estaremos com avaliadores do comitê científico nas salas virtuais para avaliarem as apresentações.</a:t>
            </a:r>
          </a:p>
        </p:txBody>
      </p:sp>
    </p:spTree>
    <p:extLst>
      <p:ext uri="{BB962C8B-B14F-4D97-AF65-F5344CB8AC3E}">
        <p14:creationId xmlns:p14="http://schemas.microsoft.com/office/powerpoint/2010/main" val="3783627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Figura1">
            <a:extLst>
              <a:ext uri="{FF2B5EF4-FFF2-40B4-BE49-F238E27FC236}">
                <a16:creationId xmlns:a16="http://schemas.microsoft.com/office/drawing/2014/main" id="{64F2AC06-D254-4FA8-98C1-6B714DCC4CDA}"/>
              </a:ext>
            </a:extLst>
          </p:cNvPr>
          <p:cNvPicPr/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0" y="11836"/>
            <a:ext cx="9144000" cy="944128"/>
          </a:xfrm>
          <a:prstGeom prst="rect">
            <a:avLst/>
          </a:prstGeom>
          <a:noFill/>
          <a:ln>
            <a:noFill/>
            <a:prstDash/>
          </a:ln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0B79577D-6F02-4167-8F3F-7F40227453EF}"/>
              </a:ext>
            </a:extLst>
          </p:cNvPr>
          <p:cNvSpPr txBox="1"/>
          <p:nvPr/>
        </p:nvSpPr>
        <p:spPr>
          <a:xfrm>
            <a:off x="193967" y="1219196"/>
            <a:ext cx="8756069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>
                <a:latin typeface="Verdana" panose="020B0604030504040204" pitchFamily="34" charset="0"/>
                <a:ea typeface="Verdana" panose="020B0604030504040204" pitchFamily="34" charset="0"/>
              </a:rPr>
              <a:t>Referências</a:t>
            </a:r>
            <a:endParaRPr lang="pt-BR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pt-BR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pt-BR" sz="2200" dirty="0">
                <a:latin typeface="Verdana" panose="020B0604030504040204" pitchFamily="34" charset="0"/>
                <a:ea typeface="Verdana" panose="020B0604030504040204" pitchFamily="34" charset="0"/>
              </a:rPr>
              <a:t>Continua orientações...</a:t>
            </a:r>
          </a:p>
          <a:p>
            <a:pPr marL="342900" indent="-342900" algn="just">
              <a:buFontTx/>
              <a:buChar char="-"/>
            </a:pPr>
            <a:endParaRPr lang="pt-BR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algn="just">
              <a:buFontTx/>
              <a:buChar char="-"/>
            </a:pPr>
            <a:endParaRPr lang="pt-BR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algn="just">
              <a:buFontTx/>
              <a:buChar char="-"/>
            </a:pPr>
            <a:r>
              <a:rPr lang="pt-BR" sz="2200" dirty="0">
                <a:latin typeface="Verdana" panose="020B0604030504040204" pitchFamily="34" charset="0"/>
                <a:ea typeface="Verdana" panose="020B0604030504040204" pitchFamily="34" charset="0"/>
              </a:rPr>
              <a:t>Faremos a seleção dos três melhores resumos apresentados para a certificação como Prêmio de Melhor Trabalho de Iniciação Científica da XI Jornada de Ensino, Pesquisa e Extensão do IFMT Campus São Vicente.</a:t>
            </a:r>
          </a:p>
          <a:p>
            <a:pPr marL="342900" indent="-342900" algn="just">
              <a:buFontTx/>
              <a:buChar char="-"/>
            </a:pPr>
            <a:endParaRPr lang="pt-BR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algn="just">
              <a:buFontTx/>
              <a:buChar char="-"/>
            </a:pPr>
            <a:r>
              <a:rPr lang="pt-BR" sz="2200" dirty="0">
                <a:latin typeface="Verdana" panose="020B0604030504040204" pitchFamily="34" charset="0"/>
                <a:ea typeface="Verdana" panose="020B0604030504040204" pitchFamily="34" charset="0"/>
              </a:rPr>
              <a:t>Tenham todos uma excelente apresentação. </a:t>
            </a:r>
          </a:p>
        </p:txBody>
      </p:sp>
    </p:spTree>
    <p:extLst>
      <p:ext uri="{BB962C8B-B14F-4D97-AF65-F5344CB8AC3E}">
        <p14:creationId xmlns:p14="http://schemas.microsoft.com/office/powerpoint/2010/main" val="3867072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Figura1">
            <a:extLst>
              <a:ext uri="{FF2B5EF4-FFF2-40B4-BE49-F238E27FC236}">
                <a16:creationId xmlns:a16="http://schemas.microsoft.com/office/drawing/2014/main" id="{64F2AC06-D254-4FA8-98C1-6B714DCC4CDA}"/>
              </a:ext>
            </a:extLst>
          </p:cNvPr>
          <p:cNvPicPr/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0" y="11836"/>
            <a:ext cx="9144000" cy="944128"/>
          </a:xfrm>
          <a:prstGeom prst="rect">
            <a:avLst/>
          </a:prstGeom>
          <a:noFill/>
          <a:ln>
            <a:noFill/>
            <a:prstDash/>
          </a:ln>
        </p:spPr>
      </p:pic>
    </p:spTree>
    <p:extLst>
      <p:ext uri="{BB962C8B-B14F-4D97-AF65-F5344CB8AC3E}">
        <p14:creationId xmlns:p14="http://schemas.microsoft.com/office/powerpoint/2010/main" val="37731896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</TotalTime>
  <Words>305</Words>
  <Application>Microsoft Office PowerPoint</Application>
  <PresentationFormat>Apresentação na tela (4:3)</PresentationFormat>
  <Paragraphs>58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Verdana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Erineudo Canuto</dc:creator>
  <cp:lastModifiedBy>Washington Luiz Pimentel Alves</cp:lastModifiedBy>
  <cp:revision>10</cp:revision>
  <dcterms:created xsi:type="dcterms:W3CDTF">2020-10-11T11:06:51Z</dcterms:created>
  <dcterms:modified xsi:type="dcterms:W3CDTF">2020-10-14T21:40:50Z</dcterms:modified>
</cp:coreProperties>
</file>