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F29"/>
    <a:srgbClr val="0043C8"/>
    <a:srgbClr val="004BE2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6" d="100"/>
          <a:sy n="36" d="100"/>
        </p:scale>
        <p:origin x="125" y="-6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06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831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4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83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7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07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485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387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315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144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646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FB760-8F0B-4AFC-96AD-A98ECF6B1805}" type="datetimeFigureOut">
              <a:rPr lang="pt-BR" smtClean="0"/>
              <a:t>11/08/2025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451B-520D-4F00-B644-B666E2CA3F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69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ixaDeTexto 17">
            <a:extLst>
              <a:ext uri="{FF2B5EF4-FFF2-40B4-BE49-F238E27FC236}">
                <a16:creationId xmlns:a16="http://schemas.microsoft.com/office/drawing/2014/main" id="{0F6E1564-76FB-68C1-C57A-ABA2EDBB0658}"/>
              </a:ext>
            </a:extLst>
          </p:cNvPr>
          <p:cNvSpPr txBox="1"/>
          <p:nvPr/>
        </p:nvSpPr>
        <p:spPr>
          <a:xfrm>
            <a:off x="1005839" y="10525536"/>
            <a:ext cx="14541263" cy="923330"/>
          </a:xfrm>
          <a:prstGeom prst="rect">
            <a:avLst/>
          </a:prstGeom>
          <a:solidFill>
            <a:srgbClr val="0043C8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 (Arial 54)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A8C4414-7DD3-8724-A4D9-A70652D36BD9}"/>
              </a:ext>
            </a:extLst>
          </p:cNvPr>
          <p:cNvSpPr txBox="1"/>
          <p:nvPr/>
        </p:nvSpPr>
        <p:spPr>
          <a:xfrm>
            <a:off x="1005839" y="11893499"/>
            <a:ext cx="1454126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Arial 36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Introdução do trabalho, indicar brevemente o problema, os objetivos e um breve referencial teórico.</a:t>
            </a:r>
          </a:p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675061C-BEA1-44E7-D40B-1715303756B6}"/>
              </a:ext>
            </a:extLst>
          </p:cNvPr>
          <p:cNvSpPr txBox="1"/>
          <p:nvPr/>
        </p:nvSpPr>
        <p:spPr>
          <a:xfrm>
            <a:off x="1005840" y="19078439"/>
            <a:ext cx="14541262" cy="923330"/>
          </a:xfrm>
          <a:prstGeom prst="rect">
            <a:avLst/>
          </a:prstGeom>
          <a:solidFill>
            <a:srgbClr val="0043C8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Resultados e Discussão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E42B30B2-3D8F-9506-0E66-63141E4FE750}"/>
              </a:ext>
            </a:extLst>
          </p:cNvPr>
          <p:cNvSpPr txBox="1"/>
          <p:nvPr/>
        </p:nvSpPr>
        <p:spPr>
          <a:xfrm>
            <a:off x="1005838" y="20446402"/>
            <a:ext cx="1443307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Arial 36 </a:t>
            </a:r>
          </a:p>
          <a:p>
            <a:r>
              <a:rPr lang="pt-BR" dirty="0"/>
              <a:t>Apresentar a metodologia de como o trabalho/pesquisa foi desenvolvida. Descrever e discutir os principais resultados. Pode colocar figuras, tabelas, quadros, seguindo o exemplo abaixo.</a:t>
            </a:r>
          </a:p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dirty="0"/>
          </a:p>
        </p:txBody>
      </p:sp>
      <p:pic>
        <p:nvPicPr>
          <p:cNvPr id="25" name="Imagem 24">
            <a:extLst>
              <a:ext uri="{FF2B5EF4-FFF2-40B4-BE49-F238E27FC236}">
                <a16:creationId xmlns:a16="http://schemas.microsoft.com/office/drawing/2014/main" id="{2C3ADFFE-E7A0-33A9-11F0-D1A94D260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37" y="27521835"/>
            <a:ext cx="14331711" cy="6740306"/>
          </a:xfrm>
          <a:prstGeom prst="rect">
            <a:avLst/>
          </a:prstGeom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55A6EBFF-4E13-968F-5776-23863B90B00B}"/>
              </a:ext>
            </a:extLst>
          </p:cNvPr>
          <p:cNvSpPr txBox="1"/>
          <p:nvPr/>
        </p:nvSpPr>
        <p:spPr>
          <a:xfrm>
            <a:off x="1005838" y="34580931"/>
            <a:ext cx="1454126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 dirty="0"/>
          </a:p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dirty="0"/>
          </a:p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dirty="0"/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325F22EE-937C-0B67-06AE-7A62EF16C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0381" y="11677597"/>
            <a:ext cx="9296821" cy="6279912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2ECBC6C5-F28E-B90E-4C82-947E5DD4AB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4823" y="16104381"/>
            <a:ext cx="9296822" cy="6279913"/>
          </a:xfrm>
          <a:prstGeom prst="rect">
            <a:avLst/>
          </a:prstGeom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D9B8F0F4-4DFE-B765-6AE8-854EAC423F99}"/>
              </a:ext>
            </a:extLst>
          </p:cNvPr>
          <p:cNvSpPr txBox="1"/>
          <p:nvPr/>
        </p:nvSpPr>
        <p:spPr>
          <a:xfrm>
            <a:off x="16993306" y="25021239"/>
            <a:ext cx="14607115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8F0C07A4-A129-BC74-D2B0-92EF2B3BDAEA}"/>
              </a:ext>
            </a:extLst>
          </p:cNvPr>
          <p:cNvSpPr txBox="1"/>
          <p:nvPr/>
        </p:nvSpPr>
        <p:spPr>
          <a:xfrm>
            <a:off x="17026233" y="30571357"/>
            <a:ext cx="14541263" cy="923330"/>
          </a:xfrm>
          <a:prstGeom prst="rect">
            <a:avLst/>
          </a:prstGeom>
          <a:solidFill>
            <a:srgbClr val="0043C8"/>
          </a:solidFill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Considerações Finais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95AB9B0D-F899-4CD1-6ACB-C96E0C27B872}"/>
              </a:ext>
            </a:extLst>
          </p:cNvPr>
          <p:cNvSpPr txBox="1"/>
          <p:nvPr/>
        </p:nvSpPr>
        <p:spPr>
          <a:xfrm>
            <a:off x="16960381" y="32080233"/>
            <a:ext cx="1468399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r>
              <a:rPr lang="pt-BR" dirty="0"/>
              <a:t>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21EB3590-EADD-423C-FC93-6931E9108AFC}"/>
              </a:ext>
            </a:extLst>
          </p:cNvPr>
          <p:cNvSpPr txBox="1"/>
          <p:nvPr/>
        </p:nvSpPr>
        <p:spPr>
          <a:xfrm>
            <a:off x="16960381" y="38352277"/>
            <a:ext cx="1454126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just"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sz="2800" dirty="0"/>
              <a:t>____________________</a:t>
            </a:r>
          </a:p>
          <a:p>
            <a:r>
              <a:rPr lang="pt-BR" sz="2800" dirty="0"/>
              <a:t>Referências utilizadas no Poster (Arial 28)</a:t>
            </a:r>
          </a:p>
          <a:p>
            <a:r>
              <a:rPr lang="pt-BR" sz="2800" dirty="0"/>
              <a:t>LEÃO, M. F.; ALVES, A. C. T. Oficina Pedagógica na Licenciatura em Química com experimentos e materiais alternativos para o Ensino Fundamental. Revista REAMEC, v. 6, n. 1, pp. 87-106, 2018.</a:t>
            </a:r>
          </a:p>
          <a:p>
            <a:r>
              <a:rPr lang="pt-BR" sz="2800" dirty="0"/>
              <a:t>SCHIMDT, I. John Dewey e a educação para a sociedade democrática. Contexto &amp; Educação, n. 82, p. 135-154, </a:t>
            </a:r>
            <a:r>
              <a:rPr lang="pt-BR" sz="2800" dirty="0" err="1"/>
              <a:t>jul</a:t>
            </a:r>
            <a:r>
              <a:rPr lang="pt-BR" sz="2800" dirty="0"/>
              <a:t>/dez. 2009.</a:t>
            </a:r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6698CA10-2170-4BC1-87C5-44ED7457BA79}"/>
              </a:ext>
            </a:extLst>
          </p:cNvPr>
          <p:cNvSpPr txBox="1"/>
          <p:nvPr/>
        </p:nvSpPr>
        <p:spPr>
          <a:xfrm>
            <a:off x="6574045" y="5632328"/>
            <a:ext cx="18754873" cy="9370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035"/>
              </a:lnSpc>
              <a:spcBef>
                <a:spcPct val="0"/>
              </a:spcBef>
            </a:pPr>
            <a:r>
              <a:rPr lang="en-US" sz="5739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  <a:t>TITULO TÍTULO </a:t>
            </a:r>
            <a:r>
              <a:rPr lang="en-US" sz="5739" b="1" dirty="0" err="1">
                <a:latin typeface="Times New Roman Bold"/>
                <a:ea typeface="Times New Roman Bold"/>
                <a:cs typeface="Times New Roman Bold"/>
                <a:sym typeface="Times New Roman Bold"/>
              </a:rPr>
              <a:t>TÍTULO</a:t>
            </a:r>
            <a:r>
              <a:rPr lang="en-US" sz="5739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  <a:t> (Fonte Arial, </a:t>
            </a:r>
            <a:r>
              <a:rPr lang="en-US" sz="5739" b="1" dirty="0" err="1">
                <a:latin typeface="Times New Roman Bold"/>
                <a:ea typeface="Times New Roman Bold"/>
                <a:cs typeface="Times New Roman Bold"/>
                <a:sym typeface="Times New Roman Bold"/>
              </a:rPr>
              <a:t>tamanho</a:t>
            </a:r>
            <a:r>
              <a:rPr lang="en-US" sz="5739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  <a:t> 72)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40BA6A62-9B19-4A3D-B79B-69100221B541}"/>
              </a:ext>
            </a:extLst>
          </p:cNvPr>
          <p:cNvSpPr txBox="1"/>
          <p:nvPr/>
        </p:nvSpPr>
        <p:spPr>
          <a:xfrm>
            <a:off x="9595538" y="7858913"/>
            <a:ext cx="16042106" cy="5145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86"/>
              </a:lnSpc>
            </a:pPr>
            <a:r>
              <a:rPr lang="en-US" sz="3132" dirty="0" err="1">
                <a:latin typeface="Arial"/>
                <a:ea typeface="Arial"/>
                <a:cs typeface="Arial"/>
                <a:sym typeface="Arial"/>
              </a:rPr>
              <a:t>Curso</a:t>
            </a:r>
            <a:r>
              <a:rPr lang="en-US" sz="3132" dirty="0"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132" dirty="0" err="1">
                <a:latin typeface="Arial"/>
                <a:ea typeface="Arial"/>
                <a:cs typeface="Arial"/>
                <a:sym typeface="Arial"/>
              </a:rPr>
              <a:t>Licenciatura</a:t>
            </a:r>
            <a:r>
              <a:rPr lang="en-US" sz="3132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32" dirty="0" err="1"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3132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32" dirty="0" err="1">
                <a:latin typeface="Arial"/>
                <a:ea typeface="Arial"/>
                <a:cs typeface="Arial"/>
                <a:sym typeface="Arial"/>
              </a:rPr>
              <a:t>xxxxxxxxxx</a:t>
            </a:r>
            <a:r>
              <a:rPr lang="en-US" sz="3132" dirty="0">
                <a:latin typeface="Arial"/>
                <a:ea typeface="Arial"/>
                <a:cs typeface="Arial"/>
                <a:sym typeface="Arial"/>
              </a:rPr>
              <a:t>, IFMT, </a:t>
            </a:r>
            <a:r>
              <a:rPr lang="en-US" sz="3132" i="1" dirty="0">
                <a:latin typeface="Arial"/>
                <a:ea typeface="Arial"/>
                <a:cs typeface="Arial"/>
                <a:sym typeface="Arial"/>
              </a:rPr>
              <a:t>Campus</a:t>
            </a:r>
            <a:r>
              <a:rPr lang="en-US" sz="3132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32" dirty="0" err="1">
                <a:latin typeface="Arial"/>
                <a:ea typeface="Arial"/>
                <a:cs typeface="Arial"/>
                <a:sym typeface="Arial"/>
              </a:rPr>
              <a:t>xxxxxxxx</a:t>
            </a:r>
            <a:r>
              <a:rPr lang="en-US" sz="3132" dirty="0">
                <a:latin typeface="Arial"/>
                <a:ea typeface="Arial"/>
                <a:cs typeface="Arial"/>
                <a:sym typeface="Arial"/>
              </a:rPr>
              <a:t> (Arial 30)</a:t>
            </a: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97FE5D91-5661-4087-A596-913BAE539469}"/>
              </a:ext>
            </a:extLst>
          </p:cNvPr>
          <p:cNvSpPr txBox="1"/>
          <p:nvPr/>
        </p:nvSpPr>
        <p:spPr>
          <a:xfrm>
            <a:off x="8899733" y="6950892"/>
            <a:ext cx="17433717" cy="6311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366"/>
              </a:lnSpc>
            </a:pP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Nome </a:t>
            </a:r>
            <a:r>
              <a:rPr lang="en-US" sz="3600" dirty="0" err="1"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; Nome </a:t>
            </a:r>
            <a:r>
              <a:rPr lang="en-US" sz="3600" dirty="0" err="1"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; Nome </a:t>
            </a:r>
            <a:r>
              <a:rPr lang="en-US" sz="3600" dirty="0" err="1">
                <a:latin typeface="Arial"/>
                <a:ea typeface="Arial"/>
                <a:cs typeface="Arial"/>
                <a:sym typeface="Arial"/>
              </a:rPr>
              <a:t>Sobrenome</a:t>
            </a:r>
            <a:r>
              <a:rPr lang="en-US" sz="3600" dirty="0">
                <a:latin typeface="Arial"/>
                <a:ea typeface="Arial"/>
                <a:cs typeface="Arial"/>
                <a:sym typeface="Arial"/>
              </a:rPr>
              <a:t> (Arial 36)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380C2383-7A4F-4CA2-BB52-D3DCDCAF9C37}"/>
              </a:ext>
            </a:extLst>
          </p:cNvPr>
          <p:cNvSpPr txBox="1"/>
          <p:nvPr/>
        </p:nvSpPr>
        <p:spPr>
          <a:xfrm>
            <a:off x="1" y="42251349"/>
            <a:ext cx="32399288" cy="923330"/>
          </a:xfrm>
          <a:prstGeom prst="rect">
            <a:avLst/>
          </a:prstGeom>
          <a:solidFill>
            <a:srgbClr val="379F29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VI SEMILIC, IFMT </a:t>
            </a:r>
            <a:r>
              <a:rPr lang="pt-BR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Campus</a:t>
            </a: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 Primavera do Leste, 17 a 19 </a:t>
            </a:r>
            <a:r>
              <a:rPr lang="pt-BR" sz="5400" b="1">
                <a:latin typeface="Arial" panose="020B0604020202020204" pitchFamily="34" charset="0"/>
                <a:cs typeface="Arial" panose="020B0604020202020204" pitchFamily="34" charset="0"/>
              </a:rPr>
              <a:t>de Setembro </a:t>
            </a:r>
            <a:r>
              <a:rPr lang="pt-BR" sz="5400" b="1" dirty="0">
                <a:latin typeface="Arial" panose="020B0604020202020204" pitchFamily="34" charset="0"/>
                <a:cs typeface="Arial" panose="020B0604020202020204" pitchFamily="34" charset="0"/>
              </a:rPr>
              <a:t>de 2025 </a:t>
            </a:r>
          </a:p>
        </p:txBody>
      </p:sp>
      <p:sp>
        <p:nvSpPr>
          <p:cNvPr id="3" name="Retângulo 2"/>
          <p:cNvSpPr/>
          <p:nvPr/>
        </p:nvSpPr>
        <p:spPr>
          <a:xfrm>
            <a:off x="4321921" y="26556714"/>
            <a:ext cx="76995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Figura 1. Metodologia de trabalho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4321920" y="34076780"/>
            <a:ext cx="6263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Fonte: autoria própria 2025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8500511" y="10472198"/>
            <a:ext cx="9375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Figura 2. Centralizado, Arial tamanho 36.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20589981" y="22733270"/>
            <a:ext cx="62632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>
                <a:latin typeface="Arial" panose="020B0604020202020204" pitchFamily="34" charset="0"/>
                <a:cs typeface="Arial" panose="020B0604020202020204" pitchFamily="34" charset="0"/>
              </a:rPr>
              <a:t>Fonte: autoria própria 2025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tângulo 4"/>
          <p:cNvSpPr/>
          <p:nvPr/>
        </p:nvSpPr>
        <p:spPr>
          <a:xfrm>
            <a:off x="16982283" y="37479959"/>
            <a:ext cx="146181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AGRADECIMENTOS (Alunos do PIBID, PID e RP ou projetos de pesquisa devem citar as fontes de fomento – IFMT, CNPq, CAPES, FAPEMAT, </a:t>
            </a:r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2DD432F-4004-C354-66DE-AA5F2487DE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4"/>
          <a:stretch>
            <a:fillRect/>
          </a:stretch>
        </p:blipFill>
        <p:spPr>
          <a:xfrm>
            <a:off x="-21264" y="-55712"/>
            <a:ext cx="32399287" cy="4878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493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90</TotalTime>
  <Words>269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 Bold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Edimarcio</dc:creator>
  <cp:lastModifiedBy>Thiago Beirigo Lopes</cp:lastModifiedBy>
  <cp:revision>8</cp:revision>
  <dcterms:created xsi:type="dcterms:W3CDTF">2023-02-21T20:57:23Z</dcterms:created>
  <dcterms:modified xsi:type="dcterms:W3CDTF">2025-08-11T18:54:10Z</dcterms:modified>
</cp:coreProperties>
</file>